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8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6327"/>
  </p:normalViewPr>
  <p:slideViewPr>
    <p:cSldViewPr snapToGrid="0">
      <p:cViewPr varScale="1">
        <p:scale>
          <a:sx n="68" d="100"/>
          <a:sy n="68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FD443E8-3D25-F1C1-EB61-D861DD36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95739" y="1113503"/>
            <a:ext cx="2805498" cy="5599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32AC36-C786-9DFA-8F47-836C13CDC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43" y="4262182"/>
            <a:ext cx="7270744" cy="481074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E271-928F-15CD-4895-1399C9F9D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93" y="1899821"/>
            <a:ext cx="7270744" cy="2037810"/>
          </a:xfrm>
        </p:spPr>
        <p:txBody>
          <a:bodyPr anchor="t" anchorCtr="0">
            <a:noAutofit/>
          </a:bodyPr>
          <a:lstStyle>
            <a:lvl1pPr algn="l">
              <a:lnSpc>
                <a:spcPts val="7300"/>
              </a:lnSpc>
              <a:defRPr sz="7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6A610-EA2C-373D-CFD9-5D92558EF53C}"/>
              </a:ext>
            </a:extLst>
          </p:cNvPr>
          <p:cNvSpPr/>
          <p:nvPr/>
        </p:nvSpPr>
        <p:spPr>
          <a:xfrm>
            <a:off x="808051" y="1308410"/>
            <a:ext cx="1177383" cy="156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0707A5-B842-3E94-72D0-DED8A701A26A}"/>
              </a:ext>
            </a:extLst>
          </p:cNvPr>
          <p:cNvSpPr/>
          <p:nvPr/>
        </p:nvSpPr>
        <p:spPr>
          <a:xfrm>
            <a:off x="8572500" y="0"/>
            <a:ext cx="3619500" cy="49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63B1C-C68B-1CC2-752F-0D0EC57F2605}"/>
              </a:ext>
            </a:extLst>
          </p:cNvPr>
          <p:cNvSpPr/>
          <p:nvPr/>
        </p:nvSpPr>
        <p:spPr>
          <a:xfrm>
            <a:off x="8572500" y="2276706"/>
            <a:ext cx="3619500" cy="3863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823D9F-878A-40DA-6963-A25CFDF0D3F0}"/>
              </a:ext>
            </a:extLst>
          </p:cNvPr>
          <p:cNvSpPr/>
          <p:nvPr/>
        </p:nvSpPr>
        <p:spPr>
          <a:xfrm>
            <a:off x="8572500" y="6140606"/>
            <a:ext cx="36195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7DD633-8515-E75A-B8C3-519101EC25B9}"/>
              </a:ext>
            </a:extLst>
          </p:cNvPr>
          <p:cNvSpPr/>
          <p:nvPr/>
        </p:nvSpPr>
        <p:spPr>
          <a:xfrm>
            <a:off x="8572500" y="6721473"/>
            <a:ext cx="3619500" cy="136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27EB7FA2-30D1-0AB1-6FCE-E66967BC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42636D6-1BFB-2FBF-3C1D-ECB34DD0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15B5E49-AFA8-B81B-A7B3-C9C70AF6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2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352">
          <p15:clr>
            <a:srgbClr val="FBAE40"/>
          </p15:clr>
        </p15:guide>
        <p15:guide id="7" orient="horz" pos="2808">
          <p15:clr>
            <a:srgbClr val="FBAE40"/>
          </p15:clr>
        </p15:guide>
        <p15:guide id="13">
          <p15:clr>
            <a:srgbClr val="FBAE40"/>
          </p15:clr>
        </p15:guide>
        <p15:guide id="14" pos="7680">
          <p15:clr>
            <a:srgbClr val="FBAE40"/>
          </p15:clr>
        </p15:guide>
        <p15:guide id="15" pos="54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FD74E3D-80CE-B77A-B212-EA299425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5B49E-E5F9-FA2F-C02A-B61A20453106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0B3FE-8AAD-BF30-8FD2-0754DA6931EA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3E31D-07D4-CEDE-63CF-54435160562B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3B7FE-6977-392D-45FB-1B50BA99EE9F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6F7307-7862-C9B7-B016-3E11F04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85FE7C-2AD4-E197-B71B-1B01459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E2391B9-7AB5-56DF-AFC8-DAC6F964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BDF5DE-DB65-8D90-7C62-333A96BB7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99" t="5483" r="49060" b="67217"/>
          <a:stretch/>
        </p:blipFill>
        <p:spPr>
          <a:xfrm>
            <a:off x="1375576" y="407406"/>
            <a:ext cx="1105232" cy="87275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534FFF5-3AD4-029C-B231-EE279758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0318" y="1972475"/>
            <a:ext cx="9641179" cy="2267016"/>
          </a:xfrm>
        </p:spPr>
        <p:txBody>
          <a:bodyPr anchor="t" anchorCtr="0"/>
          <a:lstStyle>
            <a:lvl1pPr marL="0" indent="0">
              <a:lnSpc>
                <a:spcPts val="5500"/>
              </a:lnSpc>
              <a:buFontTx/>
              <a:buNone/>
              <a:defRPr sz="5000" baseline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2pPr>
            <a:lvl3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3pPr>
            <a:lvl4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4pPr>
            <a:lvl5pPr marL="228600" indent="0">
              <a:buFontTx/>
              <a:buNone/>
              <a:defRPr sz="5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C4FC97-A722-D9C3-10A4-8C647DD07C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1865" y="4478972"/>
            <a:ext cx="3027362" cy="1117600"/>
          </a:xfrm>
        </p:spPr>
        <p:txBody>
          <a:bodyPr/>
          <a:lstStyle>
            <a:lvl1pPr marL="0" indent="0" algn="r">
              <a:buFontTx/>
              <a:buNone/>
              <a:defRPr sz="2400" baseline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baseline="0">
                <a:solidFill>
                  <a:schemeClr val="tx2"/>
                </a:solidFill>
              </a:defRPr>
            </a:lvl2pPr>
            <a:lvl3pPr marL="228600" indent="0">
              <a:buFontTx/>
              <a:buNone/>
              <a:defRPr baseline="0">
                <a:solidFill>
                  <a:schemeClr val="tx2"/>
                </a:solidFill>
              </a:defRPr>
            </a:lvl3pPr>
            <a:lvl4pPr marL="228600" indent="0">
              <a:buFontTx/>
              <a:buNone/>
              <a:defRPr baseline="0">
                <a:solidFill>
                  <a:schemeClr val="tx2"/>
                </a:solidFill>
              </a:defRPr>
            </a:lvl4pPr>
            <a:lvl5pPr marL="228600" indent="0">
              <a:buFontTx/>
              <a:buNone/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1510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5BB161-9511-37BF-CFA5-978A4331C148}"/>
              </a:ext>
            </a:extLst>
          </p:cNvPr>
          <p:cNvSpPr/>
          <p:nvPr/>
        </p:nvSpPr>
        <p:spPr>
          <a:xfrm>
            <a:off x="0" y="0"/>
            <a:ext cx="3604846" cy="139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F0808-42D4-F9CA-8423-F986453CFE20}"/>
              </a:ext>
            </a:extLst>
          </p:cNvPr>
          <p:cNvSpPr/>
          <p:nvPr/>
        </p:nvSpPr>
        <p:spPr>
          <a:xfrm>
            <a:off x="0" y="1397976"/>
            <a:ext cx="3604846" cy="4734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BA47F-C00E-47CB-49A8-D38CFFD44ABA}"/>
              </a:ext>
            </a:extLst>
          </p:cNvPr>
          <p:cNvSpPr/>
          <p:nvPr/>
        </p:nvSpPr>
        <p:spPr>
          <a:xfrm>
            <a:off x="0" y="6132920"/>
            <a:ext cx="3604846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7A0A2-7B63-423C-6F6E-45F5FCD1CCFE}"/>
              </a:ext>
            </a:extLst>
          </p:cNvPr>
          <p:cNvSpPr/>
          <p:nvPr/>
        </p:nvSpPr>
        <p:spPr>
          <a:xfrm>
            <a:off x="0" y="6713789"/>
            <a:ext cx="3604846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7A5D5-C41D-4812-EF47-59722D273E1B}"/>
              </a:ext>
            </a:extLst>
          </p:cNvPr>
          <p:cNvSpPr/>
          <p:nvPr/>
        </p:nvSpPr>
        <p:spPr>
          <a:xfrm>
            <a:off x="11391900" y="0"/>
            <a:ext cx="800100" cy="139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9D16B-3F8C-BD7E-E229-9B0C0DE5B904}"/>
              </a:ext>
            </a:extLst>
          </p:cNvPr>
          <p:cNvSpPr/>
          <p:nvPr/>
        </p:nvSpPr>
        <p:spPr>
          <a:xfrm>
            <a:off x="11391900" y="1397976"/>
            <a:ext cx="800100" cy="4734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2116E-AC6B-7EDF-1EE4-D2F4426702EE}"/>
              </a:ext>
            </a:extLst>
          </p:cNvPr>
          <p:cNvSpPr/>
          <p:nvPr/>
        </p:nvSpPr>
        <p:spPr>
          <a:xfrm>
            <a:off x="1139190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A1199-9619-3B7B-BBD1-61DF137F6015}"/>
              </a:ext>
            </a:extLst>
          </p:cNvPr>
          <p:cNvSpPr/>
          <p:nvPr/>
        </p:nvSpPr>
        <p:spPr>
          <a:xfrm>
            <a:off x="1139190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89BB0EA-ABC4-F83A-0934-F80988C8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30794" y="3149020"/>
            <a:ext cx="2805498" cy="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31687-903D-FA29-CAE3-94E6CFF1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5FF12-EABD-8B32-D162-0945BA31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58AD2-E119-966A-628A-0EF6768E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3B7760-81ED-7206-2D52-1C773DE6223F}"/>
              </a:ext>
            </a:extLst>
          </p:cNvPr>
          <p:cNvSpPr txBox="1">
            <a:spLocks/>
          </p:cNvSpPr>
          <p:nvPr/>
        </p:nvSpPr>
        <p:spPr>
          <a:xfrm>
            <a:off x="1482639" y="3955160"/>
            <a:ext cx="9845550" cy="11582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8069BA6-7B86-AAF1-0259-0E34177D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639" y="4987185"/>
            <a:ext cx="6633527" cy="481074"/>
          </a:xfr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EC8C-0D20-A268-52DB-BA91537E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8F3F-1E39-60B5-3A1F-F9AD9129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59F59-4699-BD10-B5DF-0297C51D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1FBE379-707C-15C3-FF7D-C1F6741C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03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ptional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5C15C-4CAA-D237-97EB-3EEEE3356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14B2D-1E10-448B-5C05-81A1249CB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C3EC0-5FD1-9189-BD2D-D7E02EDC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205E-62D6-55A8-CC8F-CE5BE887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13078-502B-0587-8EED-1EE67885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E271-928F-15CD-4895-1399C9F9D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445" y="1265424"/>
            <a:ext cx="7223161" cy="2788275"/>
          </a:xfrm>
        </p:spPr>
        <p:txBody>
          <a:bodyPr anchor="t" anchorCtr="0">
            <a:noAutofit/>
          </a:bodyPr>
          <a:lstStyle>
            <a:lvl1pPr algn="l">
              <a:lnSpc>
                <a:spcPts val="7000"/>
              </a:lnSpc>
              <a:defRPr sz="7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5FAA7-2051-0896-BB1B-6A98D09F4D61}"/>
              </a:ext>
            </a:extLst>
          </p:cNvPr>
          <p:cNvSpPr/>
          <p:nvPr/>
        </p:nvSpPr>
        <p:spPr>
          <a:xfrm>
            <a:off x="1600930" y="761905"/>
            <a:ext cx="1261769" cy="17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D74E3D-80CE-B77A-B212-EA299425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5B49E-E5F9-FA2F-C02A-B61A20453106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0B3FE-8AAD-BF30-8FD2-0754DA6931EA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3E31D-07D4-CEDE-63CF-54435160562B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3B7FE-6977-392D-45FB-1B50BA99EE9F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6F7307-7862-C9B7-B016-3E11F04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85FE7C-2AD4-E197-B71B-1B01459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E2391B9-7AB5-56DF-AFC8-DAC6F964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5" y="635437"/>
            <a:ext cx="991387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3064073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0472" y="2450237"/>
            <a:ext cx="3064074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78AA4F8A-CDC0-7942-A952-2D5DA73CF8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0179" y="1920582"/>
            <a:ext cx="3064073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3AC9D047-7773-F3C7-1CAE-400D093E383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52785" y="2450237"/>
            <a:ext cx="3061468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CC383C9-2C64-5407-3C41-23F2BA3017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2553" y="1920582"/>
            <a:ext cx="3064073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ED6D881B-4DB9-A034-28D8-2BA6BAC613E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70268" y="2450237"/>
            <a:ext cx="3061469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lide w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14" y="636870"/>
            <a:ext cx="9951821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4230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992FB40-4BD9-C860-BC05-8DDCF80032D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705600" y="1981200"/>
            <a:ext cx="4764088" cy="3975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Slide w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791" y="639611"/>
            <a:ext cx="518773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5187734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7"/>
            <a:ext cx="5187734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679E1C-F067-82DA-EB20-89CDD8639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15175" y="769951"/>
            <a:ext cx="4275138" cy="46704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A06DA-3C58-3AF9-D6BE-E17106FB8540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5EA0D-48A4-C6C4-7CA7-2BFD6C7514FE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9F1C8-0009-D827-8EEE-3BA701AC2EEC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E1CBA-7E35-B977-9B7F-37092F49AB53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82E5A51-D63F-35C7-0CC8-96FA3D07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2469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EF8E54-81A9-A78B-3059-0A1DAF34AA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17868" y="1981200"/>
            <a:ext cx="9845550" cy="3738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795903-B8C9-68B8-B1F4-C782ABFBBE12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F94B7-8BE3-6BE0-23EB-8EBA48EA2BDD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142EC-D817-2933-6140-62D72113C588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44336-6D0E-0C5C-A158-4C4854DE97EE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0DC8C15-CB53-E9D7-4F2E-CD7DF4FB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FB78BFD-BEA4-C681-9C94-362E6245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2CAE4B3-ACA6-E9CB-83F0-E5E9447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F5F34AA-9624-6E3A-E2E7-6350746A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65B8-271B-FA4F-FDE5-87DA1C571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15" y="636353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315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611BDE-D6CD-401A-8CDA-77BF2E91F5C6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269C-734A-789C-7552-8810D1932F76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5C5EE-C77D-04FF-AEE6-4CFFA3B1A134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C9729-D3CE-54E4-7332-451B2E8A3726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22CA7D-B8AB-8876-9D77-35F5C2B51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D2F01AC-51A7-3A40-8AF2-7CA49558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7BD05FE-C4D6-817C-6C54-8BEA1177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F2FDDA-3C86-E0A1-30E9-74B882BF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2A256-E9B0-3029-8A73-28180CD5E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438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81663B0-35CF-F099-B5AC-3B39C481265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00200" y="1762126"/>
            <a:ext cx="9763125" cy="40437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61708-C856-5679-5F26-DFD65449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1" y="662893"/>
            <a:ext cx="984459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A814-9AC9-5238-F0A1-89F9D61B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988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10D8D-B5B5-FA5C-2E75-85268E634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200" y="637404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7BB-F259-4D83-839F-2ABE0F4A8C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7592-D92D-5E48-1F23-4A48048F6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740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7535-84D4-1921-62EB-192F99FD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600" y="6374043"/>
            <a:ext cx="161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50" r:id="rId3"/>
    <p:sldLayoutId id="2147483675" r:id="rId4"/>
    <p:sldLayoutId id="2147483673" r:id="rId5"/>
    <p:sldLayoutId id="2147483674" r:id="rId6"/>
    <p:sldLayoutId id="2147483662" r:id="rId7"/>
    <p:sldLayoutId id="2147483672" r:id="rId8"/>
    <p:sldLayoutId id="2147483654" r:id="rId9"/>
    <p:sldLayoutId id="2147483676" r:id="rId10"/>
    <p:sldLayoutId id="2147483677" r:id="rId11"/>
    <p:sldLayoutId id="2147483651" r:id="rId12"/>
    <p:sldLayoutId id="2147483655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60020" indent="-160020" algn="l" defTabSz="914400" rtl="0" eaLnBrk="1" latinLnBrk="0" hangingPunct="1">
        <a:lnSpc>
          <a:spcPts val="2000"/>
        </a:lnSpc>
        <a:spcBef>
          <a:spcPts val="1000"/>
        </a:spcBef>
        <a:buFont typeface="Wingdings" pitchFamily="2" charset="2"/>
        <a:buChar char="§"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ts val="1800"/>
        </a:lnSpc>
        <a:spcBef>
          <a:spcPts val="500"/>
        </a:spcBef>
        <a:buFont typeface="Apple Symbols" panose="02000000000000000000" pitchFamily="2" charset="-79"/>
        <a:buChar char="⎻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0080" indent="-13716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40080" indent="-13716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0080" indent="-13716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2" orient="horz" pos="4056">
          <p15:clr>
            <a:srgbClr val="F26B43"/>
          </p15:clr>
        </p15:guide>
        <p15:guide id="27" pos="504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>
          <p15:clr>
            <a:srgbClr val="F26B43"/>
          </p15:clr>
        </p15:guide>
        <p15:guide id="30" pos="1008">
          <p15:clr>
            <a:srgbClr val="F26B43"/>
          </p15:clr>
        </p15:guide>
        <p15:guide id="31" orient="horz" pos="480">
          <p15:clr>
            <a:srgbClr val="F26B43"/>
          </p15:clr>
        </p15:guide>
        <p15:guide id="32" pos="4224">
          <p15:clr>
            <a:srgbClr val="F26B43"/>
          </p15:clr>
        </p15:guide>
        <p15:guide id="33" orient="horz" pos="12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07BCA-5F38-5F2C-A21A-01846AA74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44" y="2410095"/>
            <a:ext cx="7270744" cy="2037810"/>
          </a:xfrm>
        </p:spPr>
        <p:txBody>
          <a:bodyPr/>
          <a:lstStyle/>
          <a:p>
            <a:r>
              <a:rPr lang="en-US" sz="6600" b="1" u="sng" dirty="0"/>
              <a:t>Lippincott</a:t>
            </a:r>
            <a:r>
              <a:rPr lang="en-US" sz="6600" b="1" dirty="0"/>
              <a:t> </a:t>
            </a:r>
            <a:r>
              <a:rPr lang="en-US" sz="6600" b="1" u="sng" dirty="0">
                <a:solidFill>
                  <a:schemeClr val="accent3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10950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3B9E1-FEA4-4A4A-979E-6D809EE1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3" y="1112064"/>
            <a:ext cx="6885767" cy="534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81E0E-B870-495C-A35B-118BF8B9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88" y="2312315"/>
            <a:ext cx="4744112" cy="3534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22BD7-663C-47C8-B3C8-9AEC230E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603" y="571061"/>
            <a:ext cx="5423539" cy="16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3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15F8-30F8-46CF-8937-642F7DB08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AE062-9A62-4E94-9F1A-C8F61923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44" y="995771"/>
            <a:ext cx="10750555" cy="56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9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92076-BEF6-415A-9E0D-ED89B9C094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0" i="0" dirty="0">
                <a:effectLst/>
              </a:rPr>
              <a:t>To know what you know and what you do not know, that is true knowledge.”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0A19-25CC-4347-B08A-7669161E40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Confucius</a:t>
            </a:r>
          </a:p>
        </p:txBody>
      </p:sp>
      <p:pic>
        <p:nvPicPr>
          <p:cNvPr id="6" name="Graphic 5" descr="Map with pin with solid fill">
            <a:extLst>
              <a:ext uri="{FF2B5EF4-FFF2-40B4-BE49-F238E27FC236}">
                <a16:creationId xmlns:a16="http://schemas.microsoft.com/office/drawing/2014/main" id="{F706432D-4A9E-4016-B8EE-644D2C80C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7964" y="4541030"/>
            <a:ext cx="1685828" cy="1685828"/>
          </a:xfrm>
          <a:prstGeom prst="rect">
            <a:avLst/>
          </a:prstGeom>
        </p:spPr>
      </p:pic>
      <p:pic>
        <p:nvPicPr>
          <p:cNvPr id="8" name="Graphic 7" descr="Cloud Computing with solid fill">
            <a:extLst>
              <a:ext uri="{FF2B5EF4-FFF2-40B4-BE49-F238E27FC236}">
                <a16:creationId xmlns:a16="http://schemas.microsoft.com/office/drawing/2014/main" id="{B346B025-D133-4463-9D41-048F689C4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1298" y="4021771"/>
            <a:ext cx="2119707" cy="21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930294-6F68-CACE-AFB0-211E5220A2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17868" y="1497676"/>
            <a:ext cx="9845550" cy="45872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“</a:t>
            </a:r>
            <a:r>
              <a:rPr lang="en-US" sz="2800" b="1" i="1" dirty="0">
                <a:solidFill>
                  <a:schemeClr val="accent3"/>
                </a:solidFill>
              </a:rPr>
              <a:t>Lippincott Solutions </a:t>
            </a:r>
            <a:r>
              <a:rPr lang="en-US" sz="2800" dirty="0">
                <a:solidFill>
                  <a:schemeClr val="accent2"/>
                </a:solidFill>
              </a:rPr>
              <a:t>is a series of comprehensive, integrated software applications that includes advanced online workflow technology, current evidence-based clinical information, and professional development tools for clinicians</a:t>
            </a:r>
            <a:r>
              <a:rPr lang="en-US" sz="2800" b="1" dirty="0">
                <a:solidFill>
                  <a:schemeClr val="accent2"/>
                </a:solidFill>
              </a:rPr>
              <a:t>.”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3"/>
                </a:solidFill>
              </a:rPr>
              <a:t>“Lippincott Solutions </a:t>
            </a:r>
            <a:r>
              <a:rPr lang="en-US" sz="2800" dirty="0">
                <a:solidFill>
                  <a:schemeClr val="accent2"/>
                </a:solidFill>
              </a:rPr>
              <a:t>lead a nursing transformation and empower nursing staff with evidence-based solutions that help nurses deliver consistent patient care”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					-Wolters Kluwer N.V., 2024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			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48AF1-279F-73F2-238C-1CB3B102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15" y="636354"/>
            <a:ext cx="9845550" cy="726934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What is Lippincott Solutions? </a:t>
            </a:r>
          </a:p>
        </p:txBody>
      </p:sp>
    </p:spTree>
    <p:extLst>
      <p:ext uri="{BB962C8B-B14F-4D97-AF65-F5344CB8AC3E}">
        <p14:creationId xmlns:p14="http://schemas.microsoft.com/office/powerpoint/2010/main" val="111262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7BD5-F0C4-4AA8-A447-78F57328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15" y="515670"/>
            <a:ext cx="9913870" cy="1158265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The Lippincott Solutions Suite: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4CF3-66D1-4FB2-8B7A-64B683CEFA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2656" y="2000828"/>
            <a:ext cx="2344189" cy="529655"/>
          </a:xfrm>
          <a:ln w="19050">
            <a:noFill/>
          </a:ln>
        </p:spPr>
        <p:txBody>
          <a:bodyPr/>
          <a:lstStyle/>
          <a:p>
            <a:pPr algn="ctr"/>
            <a:r>
              <a:rPr lang="en-US" dirty="0"/>
              <a:t>Lippincott </a:t>
            </a:r>
            <a:r>
              <a:rPr lang="en-US" dirty="0">
                <a:solidFill>
                  <a:schemeClr val="accent3"/>
                </a:solidFill>
              </a:rPr>
              <a:t>Procedures</a:t>
            </a:r>
            <a:r>
              <a:rPr lang="en-US" dirty="0"/>
              <a:t>				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158A3-3A13-4D5C-8316-7F91CB0034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69367" y="2629203"/>
            <a:ext cx="2344189" cy="306501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Go – to for all skill based questions with over </a:t>
            </a:r>
            <a:r>
              <a:rPr lang="en-US" b="1" dirty="0">
                <a:solidFill>
                  <a:schemeClr val="accent2"/>
                </a:solidFill>
              </a:rPr>
              <a:t>2,100 procedures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100%</a:t>
            </a:r>
            <a:r>
              <a:rPr lang="en-US" dirty="0">
                <a:solidFill>
                  <a:schemeClr val="accent2"/>
                </a:solidFill>
              </a:rPr>
              <a:t> Evidence Based</a:t>
            </a:r>
          </a:p>
          <a:p>
            <a:r>
              <a:rPr lang="en-US" dirty="0">
                <a:solidFill>
                  <a:schemeClr val="accent2"/>
                </a:solidFill>
              </a:rPr>
              <a:t>Includes Images and Videos</a:t>
            </a:r>
          </a:p>
          <a:p>
            <a:r>
              <a:rPr lang="en-US" b="1" dirty="0">
                <a:solidFill>
                  <a:schemeClr val="accent2"/>
                </a:solidFill>
              </a:rPr>
              <a:t>References included </a:t>
            </a:r>
            <a:r>
              <a:rPr lang="en-US" dirty="0">
                <a:solidFill>
                  <a:schemeClr val="accent2"/>
                </a:solidFill>
              </a:rPr>
              <a:t>for research, projects, going back to school, etc.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66EF1-AF72-40C4-A12C-673EE68E50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0493" y="2000828"/>
            <a:ext cx="3064073" cy="529655"/>
          </a:xfrm>
        </p:spPr>
        <p:txBody>
          <a:bodyPr/>
          <a:lstStyle/>
          <a:p>
            <a:pPr algn="ctr"/>
            <a:r>
              <a:rPr lang="en-US" dirty="0"/>
              <a:t>Lippincott </a:t>
            </a:r>
            <a:r>
              <a:rPr lang="en-US" dirty="0">
                <a:solidFill>
                  <a:schemeClr val="accent3"/>
                </a:solidFill>
              </a:rPr>
              <a:t>Advisor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C9900-D0D1-4CDC-A1BA-10EA8B81B6E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794962" y="2629203"/>
            <a:ext cx="2635134" cy="339752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Go – to for all clinical decision support with over </a:t>
            </a:r>
            <a:r>
              <a:rPr lang="en-US" b="1" dirty="0">
                <a:solidFill>
                  <a:schemeClr val="accent2"/>
                </a:solidFill>
              </a:rPr>
              <a:t>17,000 topics</a:t>
            </a:r>
          </a:p>
          <a:p>
            <a:r>
              <a:rPr lang="en-US" b="1" dirty="0">
                <a:solidFill>
                  <a:schemeClr val="accent2"/>
                </a:solidFill>
              </a:rPr>
              <a:t>100%</a:t>
            </a:r>
            <a:r>
              <a:rPr lang="en-US" dirty="0">
                <a:solidFill>
                  <a:schemeClr val="accent2"/>
                </a:solidFill>
              </a:rPr>
              <a:t> Evidenced Based </a:t>
            </a:r>
          </a:p>
          <a:p>
            <a:r>
              <a:rPr lang="en-US" dirty="0">
                <a:solidFill>
                  <a:schemeClr val="accent2"/>
                </a:solidFill>
              </a:rPr>
              <a:t>Review Diseases &amp; Conditions, Signs &amp; Symptoms with Nursing considerations, Diagnostic Tests, Drugs with Nursing Considerations, and Patient Teaching Handouts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3FF21-AAA5-4759-8902-7DE08CCCC5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83591" y="1946068"/>
            <a:ext cx="3064073" cy="529655"/>
          </a:xfrm>
        </p:spPr>
        <p:txBody>
          <a:bodyPr/>
          <a:lstStyle/>
          <a:p>
            <a:pPr algn="ctr"/>
            <a:r>
              <a:rPr lang="en-US" dirty="0"/>
              <a:t>Lippincott </a:t>
            </a:r>
            <a:r>
              <a:rPr lang="en-US" dirty="0">
                <a:solidFill>
                  <a:schemeClr val="accent3"/>
                </a:solidFill>
              </a:rPr>
              <a:t>Professional Development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976502-7B88-4602-BE23-E2EB8E4F65D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864998" y="2716988"/>
            <a:ext cx="2301260" cy="297723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Over 400 </a:t>
            </a:r>
            <a:r>
              <a:rPr lang="en-US" dirty="0">
                <a:solidFill>
                  <a:schemeClr val="accent2"/>
                </a:solidFill>
              </a:rPr>
              <a:t>interactive, online courses with competency validation &amp; continuing education contact hours – free of charge! </a:t>
            </a:r>
          </a:p>
          <a:p>
            <a:r>
              <a:rPr lang="en-US" dirty="0">
                <a:solidFill>
                  <a:schemeClr val="accent2"/>
                </a:solidFill>
              </a:rPr>
              <a:t>Courses can be used for license renewal</a:t>
            </a:r>
          </a:p>
          <a:p>
            <a:r>
              <a:rPr lang="en-US" b="1" dirty="0">
                <a:solidFill>
                  <a:schemeClr val="accent2"/>
                </a:solidFill>
              </a:rPr>
              <a:t>CE Certificates Provided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76D71-BC98-44B7-8768-B90DD0B64A18}"/>
              </a:ext>
            </a:extLst>
          </p:cNvPr>
          <p:cNvSpPr/>
          <p:nvPr/>
        </p:nvSpPr>
        <p:spPr>
          <a:xfrm>
            <a:off x="920625" y="1882628"/>
            <a:ext cx="2635134" cy="6565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1F71A1-7415-4546-830E-E2D528B3321F}"/>
              </a:ext>
            </a:extLst>
          </p:cNvPr>
          <p:cNvSpPr/>
          <p:nvPr/>
        </p:nvSpPr>
        <p:spPr>
          <a:xfrm>
            <a:off x="3801336" y="1882629"/>
            <a:ext cx="2538373" cy="6565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915BC-D6FA-428B-8991-55879119C307}"/>
              </a:ext>
            </a:extLst>
          </p:cNvPr>
          <p:cNvSpPr/>
          <p:nvPr/>
        </p:nvSpPr>
        <p:spPr>
          <a:xfrm>
            <a:off x="6669300" y="1882629"/>
            <a:ext cx="2635134" cy="6565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F100A-AD26-4AE7-AD72-8888B325F206}"/>
              </a:ext>
            </a:extLst>
          </p:cNvPr>
          <p:cNvSpPr/>
          <p:nvPr/>
        </p:nvSpPr>
        <p:spPr>
          <a:xfrm>
            <a:off x="9448316" y="1873950"/>
            <a:ext cx="2535786" cy="6565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A33BD-95DB-4FF2-80AE-8B9D46445758}"/>
              </a:ext>
            </a:extLst>
          </p:cNvPr>
          <p:cNvSpPr txBox="1"/>
          <p:nvPr/>
        </p:nvSpPr>
        <p:spPr>
          <a:xfrm>
            <a:off x="9733373" y="2001718"/>
            <a:ext cx="253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Lippincott </a:t>
            </a:r>
            <a:r>
              <a:rPr lang="en-US" b="1" dirty="0">
                <a:solidFill>
                  <a:schemeClr val="accent3"/>
                </a:solidFill>
              </a:rPr>
              <a:t>Learning</a:t>
            </a:r>
            <a:r>
              <a:rPr lang="en-US" b="1" dirty="0"/>
              <a:t> 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87CAD09-9F47-4FF7-88EA-FEB63F05E707}"/>
              </a:ext>
            </a:extLst>
          </p:cNvPr>
          <p:cNvSpPr txBox="1">
            <a:spLocks/>
          </p:cNvSpPr>
          <p:nvPr/>
        </p:nvSpPr>
        <p:spPr>
          <a:xfrm>
            <a:off x="9547664" y="2730499"/>
            <a:ext cx="2301260" cy="3229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0020" indent="-16002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Wingdings" pitchFamily="2" charset="2"/>
              <a:buChar char="§"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pple Symbols" panose="02000000000000000000" pitchFamily="2" charset="-79"/>
              <a:buChar char="⎻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09B2259-E19B-4E0D-B234-493CE5AA2699}"/>
              </a:ext>
            </a:extLst>
          </p:cNvPr>
          <p:cNvSpPr txBox="1">
            <a:spLocks/>
          </p:cNvSpPr>
          <p:nvPr/>
        </p:nvSpPr>
        <p:spPr>
          <a:xfrm>
            <a:off x="9565579" y="2721226"/>
            <a:ext cx="2301260" cy="233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0020" indent="-16002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Wingdings" pitchFamily="2" charset="2"/>
              <a:buChar char="§"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pple Symbols" panose="02000000000000000000" pitchFamily="2" charset="-79"/>
              <a:buChar char="⎻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Over 2,000 </a:t>
            </a:r>
            <a:r>
              <a:rPr lang="en-US" dirty="0">
                <a:solidFill>
                  <a:schemeClr val="accent2"/>
                </a:solidFill>
              </a:rPr>
              <a:t>online journal articles</a:t>
            </a:r>
          </a:p>
          <a:p>
            <a:r>
              <a:rPr lang="en-US" dirty="0">
                <a:solidFill>
                  <a:schemeClr val="accent2"/>
                </a:solidFill>
              </a:rPr>
              <a:t>For individual enrollment &amp; use for license renewal</a:t>
            </a:r>
          </a:p>
          <a:p>
            <a:r>
              <a:rPr lang="en-US" dirty="0">
                <a:solidFill>
                  <a:schemeClr val="accent2"/>
                </a:solidFill>
              </a:rPr>
              <a:t>Can be accessed from any computer</a:t>
            </a:r>
          </a:p>
        </p:txBody>
      </p:sp>
    </p:spTree>
    <p:extLst>
      <p:ext uri="{BB962C8B-B14F-4D97-AF65-F5344CB8AC3E}">
        <p14:creationId xmlns:p14="http://schemas.microsoft.com/office/powerpoint/2010/main" val="278652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7AD606-702C-4969-933C-F85F97FE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15" y="636353"/>
            <a:ext cx="9845550" cy="685371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Accessing Lippincott from Oracle: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BBA32-BA9D-444F-AA93-70E645EB2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15" y="1714169"/>
            <a:ext cx="2363090" cy="23957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BFD4F4-7084-41B7-8335-F0D6AB7166AC}"/>
              </a:ext>
            </a:extLst>
          </p:cNvPr>
          <p:cNvSpPr/>
          <p:nvPr/>
        </p:nvSpPr>
        <p:spPr>
          <a:xfrm>
            <a:off x="2643448" y="3038301"/>
            <a:ext cx="1080656" cy="94349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C8AC1-A077-401F-AA3F-19B81BB6D357}"/>
              </a:ext>
            </a:extLst>
          </p:cNvPr>
          <p:cNvSpPr txBox="1"/>
          <p:nvPr/>
        </p:nvSpPr>
        <p:spPr>
          <a:xfrm>
            <a:off x="1494015" y="4314305"/>
            <a:ext cx="2363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 </a:t>
            </a:r>
            <a:r>
              <a:rPr lang="en-US" sz="1600" dirty="0"/>
              <a:t>From the Oracle Home Page, under the “Apps” heading, click on the link titled “</a:t>
            </a:r>
            <a:r>
              <a:rPr lang="en-US" sz="1600" dirty="0">
                <a:solidFill>
                  <a:schemeClr val="accent1"/>
                </a:solidFill>
              </a:rPr>
              <a:t>Learning</a:t>
            </a:r>
            <a:r>
              <a:rPr lang="en-US" sz="1600" dirty="0"/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376A9-8EEC-4CB8-98EA-4D84F7191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66" y="1770809"/>
            <a:ext cx="3172268" cy="2172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E049C-8D03-4654-AC31-22C5B7A7A71B}"/>
              </a:ext>
            </a:extLst>
          </p:cNvPr>
          <p:cNvSpPr txBox="1"/>
          <p:nvPr/>
        </p:nvSpPr>
        <p:spPr>
          <a:xfrm>
            <a:off x="4509866" y="431430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2. </a:t>
            </a:r>
            <a:r>
              <a:rPr lang="en-US" sz="1600" dirty="0"/>
              <a:t>At the top left of the page click on the link to the area of Lippincott you would like to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4E5A2-6F79-4EEF-9D84-249059AF6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82" y="1577938"/>
            <a:ext cx="482889" cy="273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918BD-66A3-4B84-A101-9420181A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66" y="1620304"/>
            <a:ext cx="2125180" cy="269400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CCB118-D325-454B-BD7B-A0394C9F34C7}"/>
              </a:ext>
            </a:extLst>
          </p:cNvPr>
          <p:cNvCxnSpPr>
            <a:cxnSpLocks/>
          </p:cNvCxnSpPr>
          <p:nvPr/>
        </p:nvCxnSpPr>
        <p:spPr>
          <a:xfrm>
            <a:off x="8811491" y="2946121"/>
            <a:ext cx="955964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C715BF-340C-4D09-B06E-F3560691243B}"/>
              </a:ext>
            </a:extLst>
          </p:cNvPr>
          <p:cNvCxnSpPr/>
          <p:nvPr/>
        </p:nvCxnSpPr>
        <p:spPr>
          <a:xfrm>
            <a:off x="4172989" y="1429788"/>
            <a:ext cx="0" cy="52453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38F097-940F-4579-94B4-D87F4BB64DFA}"/>
              </a:ext>
            </a:extLst>
          </p:cNvPr>
          <p:cNvCxnSpPr/>
          <p:nvPr/>
        </p:nvCxnSpPr>
        <p:spPr>
          <a:xfrm>
            <a:off x="7883236" y="1429788"/>
            <a:ext cx="0" cy="52453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2DC1A7E-2725-44EA-B978-58548774C600}"/>
              </a:ext>
            </a:extLst>
          </p:cNvPr>
          <p:cNvSpPr/>
          <p:nvPr/>
        </p:nvSpPr>
        <p:spPr>
          <a:xfrm>
            <a:off x="4345960" y="1620304"/>
            <a:ext cx="3298924" cy="98989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B1F4B4-7051-4127-8D15-CB0D370A72DE}"/>
              </a:ext>
            </a:extLst>
          </p:cNvPr>
          <p:cNvSpPr txBox="1"/>
          <p:nvPr/>
        </p:nvSpPr>
        <p:spPr>
          <a:xfrm>
            <a:off x="7996844" y="4448790"/>
            <a:ext cx="4059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3. </a:t>
            </a:r>
            <a:r>
              <a:rPr lang="en-US" sz="1600" dirty="0">
                <a:solidFill>
                  <a:schemeClr val="accent2"/>
                </a:solidFill>
              </a:rPr>
              <a:t>With any area of Lippincott you choose, there will be a tool bar on the left of the page that when you hover over it, it will display the links to allow you access to all sections of the Lippincott Suite. </a:t>
            </a:r>
          </a:p>
        </p:txBody>
      </p:sp>
    </p:spTree>
    <p:extLst>
      <p:ext uri="{BB962C8B-B14F-4D97-AF65-F5344CB8AC3E}">
        <p14:creationId xmlns:p14="http://schemas.microsoft.com/office/powerpoint/2010/main" val="250763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1979C2-F755-4746-9178-0C9BB68A38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17868" y="1429789"/>
            <a:ext cx="4578132" cy="4713315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Looking for more information about diseases &amp; conditions?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Want to know what is abnormal for a certain lab value?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Need more information about a new drug that was ordered that you might not be familiar with?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Need patient teaching resources for a disease, condition, or a diagnostic test?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D212D-230B-4C9F-B757-BBE11A8F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15" y="636354"/>
            <a:ext cx="9845550" cy="677058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Lippincott Advisor: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1EAE7-40A2-4AD0-B2EF-7514CDCC5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90" y="389944"/>
            <a:ext cx="5262033" cy="5628469"/>
          </a:xfrm>
          <a:prstGeom prst="rect">
            <a:avLst/>
          </a:prstGeom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DDECE57B-9E75-44D5-A52F-A5A6FF54CAEB}"/>
              </a:ext>
            </a:extLst>
          </p:cNvPr>
          <p:cNvSpPr/>
          <p:nvPr/>
        </p:nvSpPr>
        <p:spPr>
          <a:xfrm>
            <a:off x="2477194" y="4638502"/>
            <a:ext cx="2660072" cy="2111433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3"/>
              </a:solidFill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USE LIPPINCOTT ADVISOR!!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9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10D60F-EE51-4878-B6EA-65299AA4811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95252" y="925862"/>
            <a:ext cx="4898472" cy="881149"/>
          </a:xfrm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Performing a new procedure or one that you have previously performed but need to refresh your knowledge?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6AE3F-EFC0-48F5-9192-7053BEC1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52" y="215553"/>
            <a:ext cx="5491757" cy="710309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Lippincott Procedures:</a:t>
            </a: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F80093E2-C035-488C-9178-D7D021E4DD0F}"/>
              </a:ext>
            </a:extLst>
          </p:cNvPr>
          <p:cNvSpPr/>
          <p:nvPr/>
        </p:nvSpPr>
        <p:spPr>
          <a:xfrm>
            <a:off x="1313411" y="1456441"/>
            <a:ext cx="2685012" cy="1670859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3"/>
              </a:solidFill>
            </a:endParaRP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USE LIPPINCOTT PROCEDURES!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231F6-B1B7-4E8C-8017-26C24D29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" y="3205404"/>
            <a:ext cx="4996117" cy="20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4470D-91DE-407B-8EFB-6E1A2F36AFA0}"/>
              </a:ext>
            </a:extLst>
          </p:cNvPr>
          <p:cNvSpPr txBox="1"/>
          <p:nvPr/>
        </p:nvSpPr>
        <p:spPr>
          <a:xfrm>
            <a:off x="995252" y="5319008"/>
            <a:ext cx="4916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1) </a:t>
            </a:r>
            <a:r>
              <a:rPr lang="en-US" sz="1600" dirty="0">
                <a:solidFill>
                  <a:schemeClr val="accent2"/>
                </a:solidFill>
              </a:rPr>
              <a:t>In the drop down shown above you can search for a procedure within the category of your specialty. In the box to the left shown above that states “</a:t>
            </a:r>
            <a:r>
              <a:rPr lang="en-US" sz="1600" b="1" i="1" dirty="0">
                <a:solidFill>
                  <a:schemeClr val="accent2"/>
                </a:solidFill>
              </a:rPr>
              <a:t>Search Query</a:t>
            </a:r>
            <a:r>
              <a:rPr lang="en-US" sz="1600" dirty="0">
                <a:solidFill>
                  <a:schemeClr val="accent2"/>
                </a:solidFill>
              </a:rPr>
              <a:t>”, search the procedure you would like to learn more about, such as “NG Tube insertion”.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30F86-44E3-4354-9D2D-615CC0F00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91" y="1393528"/>
            <a:ext cx="2510466" cy="4154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5BF29-5698-477E-B3D7-0FC4B0CA49D2}"/>
              </a:ext>
            </a:extLst>
          </p:cNvPr>
          <p:cNvSpPr txBox="1"/>
          <p:nvPr/>
        </p:nvSpPr>
        <p:spPr>
          <a:xfrm>
            <a:off x="9376757" y="1450113"/>
            <a:ext cx="25104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2) </a:t>
            </a:r>
            <a:r>
              <a:rPr lang="en-US" sz="1600" dirty="0">
                <a:solidFill>
                  <a:schemeClr val="accent2"/>
                </a:solidFill>
              </a:rPr>
              <a:t>In your search result for the procedure you will find all of the information listed to the left. Each section will give </a:t>
            </a:r>
            <a:r>
              <a:rPr lang="en-US" sz="1600" b="1" dirty="0">
                <a:solidFill>
                  <a:schemeClr val="accent2"/>
                </a:solidFill>
              </a:rPr>
              <a:t>detailed descriptions, step by step instructions, as well as images</a:t>
            </a:r>
            <a:r>
              <a:rPr lang="en-US" sz="1600" dirty="0">
                <a:solidFill>
                  <a:schemeClr val="accent2"/>
                </a:solidFill>
              </a:rPr>
              <a:t> to display devices you may need as well as images displaying the actions taken during different steps within a procedure. </a:t>
            </a:r>
            <a:r>
              <a:rPr lang="en-US" sz="1600" b="1" dirty="0">
                <a:solidFill>
                  <a:schemeClr val="accent2"/>
                </a:solidFill>
              </a:rPr>
              <a:t>It will guide you through from start to finish. </a:t>
            </a:r>
          </a:p>
        </p:txBody>
      </p:sp>
    </p:spTree>
    <p:extLst>
      <p:ext uri="{BB962C8B-B14F-4D97-AF65-F5344CB8AC3E}">
        <p14:creationId xmlns:p14="http://schemas.microsoft.com/office/powerpoint/2010/main" val="415277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17851-BD85-46B7-A989-F3AADAB1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90" y="734305"/>
            <a:ext cx="7400603" cy="652120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Lippincott Procedures Continued: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2BE0-B4EA-4968-B494-EBFF2C99D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92" y="1877745"/>
            <a:ext cx="6993793" cy="36742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8251577-33D9-48E9-8F2D-CD8AC4D01C6A}"/>
              </a:ext>
            </a:extLst>
          </p:cNvPr>
          <p:cNvSpPr/>
          <p:nvPr/>
        </p:nvSpPr>
        <p:spPr>
          <a:xfrm>
            <a:off x="5652655" y="2927932"/>
            <a:ext cx="3395750" cy="4304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D77F8DF-6494-4FE8-AA1A-9E1C3EF8E9BD}"/>
              </a:ext>
            </a:extLst>
          </p:cNvPr>
          <p:cNvSpPr/>
          <p:nvPr/>
        </p:nvSpPr>
        <p:spPr>
          <a:xfrm rot="19116539">
            <a:off x="8370261" y="2245493"/>
            <a:ext cx="1295462" cy="484632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00908-29C4-4E3B-9D97-EA1016BB4261}"/>
              </a:ext>
            </a:extLst>
          </p:cNvPr>
          <p:cNvSpPr txBox="1"/>
          <p:nvPr/>
        </p:nvSpPr>
        <p:spPr>
          <a:xfrm>
            <a:off x="1377930" y="1760789"/>
            <a:ext cx="35245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3) </a:t>
            </a:r>
            <a:r>
              <a:rPr lang="en-US" dirty="0">
                <a:solidFill>
                  <a:schemeClr val="accent2"/>
                </a:solidFill>
              </a:rPr>
              <a:t>You can also click on the links for each section at the top of the page (shown in the image to the left) to obtain a </a:t>
            </a:r>
            <a:r>
              <a:rPr lang="en-US" b="1" dirty="0">
                <a:solidFill>
                  <a:schemeClr val="accent2"/>
                </a:solidFill>
              </a:rPr>
              <a:t>simple skills checklist, view only images, or view the procedure step by step in videos. 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is a great resource for personal </a:t>
            </a:r>
            <a:r>
              <a:rPr lang="en-US" b="1" dirty="0">
                <a:solidFill>
                  <a:schemeClr val="accent2"/>
                </a:solidFill>
              </a:rPr>
              <a:t>learning and knowledge refreshment</a:t>
            </a:r>
            <a:r>
              <a:rPr lang="en-US" dirty="0">
                <a:solidFill>
                  <a:schemeClr val="accent2"/>
                </a:solidFill>
              </a:rPr>
              <a:t> as well as </a:t>
            </a:r>
            <a:r>
              <a:rPr lang="en-US" b="1" dirty="0">
                <a:solidFill>
                  <a:schemeClr val="accent2"/>
                </a:solidFill>
              </a:rPr>
              <a:t>teaching, precepting, and skills validation.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4) </a:t>
            </a:r>
            <a:r>
              <a:rPr lang="en-US" dirty="0">
                <a:solidFill>
                  <a:schemeClr val="accent2"/>
                </a:solidFill>
              </a:rPr>
              <a:t>All </a:t>
            </a:r>
            <a:r>
              <a:rPr lang="en-US" b="1" dirty="0">
                <a:solidFill>
                  <a:schemeClr val="accent2"/>
                </a:solidFill>
              </a:rPr>
              <a:t>references and citations are included</a:t>
            </a:r>
            <a:r>
              <a:rPr lang="en-US" dirty="0">
                <a:solidFill>
                  <a:schemeClr val="accent2"/>
                </a:solidFill>
              </a:rPr>
              <a:t> at the bottom of the “</a:t>
            </a:r>
            <a:r>
              <a:rPr lang="en-US" b="1" i="1" dirty="0">
                <a:solidFill>
                  <a:schemeClr val="accent2"/>
                </a:solidFill>
              </a:rPr>
              <a:t>Procedure</a:t>
            </a:r>
            <a:r>
              <a:rPr lang="en-US" dirty="0">
                <a:solidFill>
                  <a:schemeClr val="accent2"/>
                </a:solidFill>
              </a:rPr>
              <a:t>” section for use with research, projects, and going back to school. </a:t>
            </a:r>
          </a:p>
        </p:txBody>
      </p:sp>
    </p:spTree>
    <p:extLst>
      <p:ext uri="{BB962C8B-B14F-4D97-AF65-F5344CB8AC3E}">
        <p14:creationId xmlns:p14="http://schemas.microsoft.com/office/powerpoint/2010/main" val="286281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04895-385E-453F-BD37-35A88C9EF71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494015" y="1266926"/>
            <a:ext cx="5283857" cy="432414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5E527B-8FD2-4DD5-9170-40AFB18E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15" y="636353"/>
            <a:ext cx="9845550" cy="760185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Lippincott Learning Journals: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914D1-CD62-4C8A-A484-609CF444A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83" y="2279698"/>
            <a:ext cx="4363059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8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D4CEC4-965D-4BD8-AEDF-119C3E83F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52" y="1065229"/>
            <a:ext cx="4277621" cy="5792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E41E9-1623-414A-A846-C03D8D72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64" y="778888"/>
            <a:ext cx="3962953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893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-Blue-orange-torqouise">
  <a:themeElements>
    <a:clrScheme name="UVA Blue - Orange -Green">
      <a:dk1>
        <a:srgbClr val="000000"/>
      </a:dk1>
      <a:lt1>
        <a:srgbClr val="FFFFFF"/>
      </a:lt1>
      <a:dk2>
        <a:srgbClr val="222E4A"/>
      </a:dk2>
      <a:lt2>
        <a:srgbClr val="FFFFFF"/>
      </a:lt2>
      <a:accent1>
        <a:srgbClr val="E57102"/>
      </a:accent1>
      <a:accent2>
        <a:srgbClr val="222E4A"/>
      </a:accent2>
      <a:accent3>
        <a:srgbClr val="61BD46"/>
      </a:accent3>
      <a:accent4>
        <a:srgbClr val="8BCC75"/>
      </a:accent4>
      <a:accent5>
        <a:srgbClr val="B0DEA4"/>
      </a:accent5>
      <a:accent6>
        <a:srgbClr val="DAEED1"/>
      </a:accent6>
      <a:hlink>
        <a:srgbClr val="0563C1"/>
      </a:hlink>
      <a:folHlink>
        <a:srgbClr val="0263C1"/>
      </a:folHlink>
    </a:clrScheme>
    <a:fontScheme name="UVA Frankli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A in Blue- Orange- Green" id="{ABA916DC-7AF8-604F-909A-406EC716FB5F}" vid="{FAC80B1D-FA95-9240-B8FE-87BA012F53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ef42e9-9f43-47ee-af05-14767c902dba">
      <Terms xmlns="http://schemas.microsoft.com/office/infopath/2007/PartnerControls"/>
    </lcf76f155ced4ddcb4097134ff3c332f>
    <TaxCatchAll xmlns="e846cb92-cdb0-49bb-9683-092f90aa097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5298273312844909C5831E07E6EBB" ma:contentTypeVersion="15" ma:contentTypeDescription="Create a new document." ma:contentTypeScope="" ma:versionID="6fbda982f44e67faefaa411c73cc1149">
  <xsd:schema xmlns:xsd="http://www.w3.org/2001/XMLSchema" xmlns:xs="http://www.w3.org/2001/XMLSchema" xmlns:p="http://schemas.microsoft.com/office/2006/metadata/properties" xmlns:ns2="69ef42e9-9f43-47ee-af05-14767c902dba" xmlns:ns3="e846cb92-cdb0-49bb-9683-092f90aa097c" targetNamespace="http://schemas.microsoft.com/office/2006/metadata/properties" ma:root="true" ma:fieldsID="a776c76a1c3e9b5237148cbf67aa19d2" ns2:_="" ns3:_="">
    <xsd:import namespace="69ef42e9-9f43-47ee-af05-14767c902dba"/>
    <xsd:import namespace="e846cb92-cdb0-49bb-9683-092f90aa0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f42e9-9f43-47ee-af05-14767c902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663f0c-57c3-4ace-9631-5bb0a6725d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6cb92-cdb0-49bb-9683-092f90aa0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cfbaa6d-73ae-442c-b78f-ccb8ee02fa30}" ma:internalName="TaxCatchAll" ma:showField="CatchAllData" ma:web="e846cb92-cdb0-49bb-9683-092f90aa0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D0932-F2EE-4067-B961-FFC722DA7C31}">
  <ds:schemaRefs>
    <ds:schemaRef ds:uri="http://purl.org/dc/terms/"/>
    <ds:schemaRef ds:uri="69ef42e9-9f43-47ee-af05-14767c902dba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846cb92-cdb0-49bb-9683-092f90aa097c"/>
  </ds:schemaRefs>
</ds:datastoreItem>
</file>

<file path=customXml/itemProps2.xml><?xml version="1.0" encoding="utf-8"?>
<ds:datastoreItem xmlns:ds="http://schemas.openxmlformats.org/officeDocument/2006/customXml" ds:itemID="{D3583EDE-3754-49F9-82F1-5FD3C816F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E45D6-F6BE-48CA-8254-B158098F7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f42e9-9f43-47ee-af05-14767c902dba"/>
    <ds:schemaRef ds:uri="e846cb92-cdb0-49bb-9683-092f90aa0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A-Blue-orange-torqouise</Template>
  <TotalTime>1290</TotalTime>
  <Words>655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Apple Symbols</vt:lpstr>
      <vt:lpstr>Arial</vt:lpstr>
      <vt:lpstr>Franklin Gothic Book</vt:lpstr>
      <vt:lpstr>Wingdings</vt:lpstr>
      <vt:lpstr>Design A-Blue-orange-torqouise</vt:lpstr>
      <vt:lpstr>Lippincott Solutions</vt:lpstr>
      <vt:lpstr>What is Lippincott Solutions? </vt:lpstr>
      <vt:lpstr>The Lippincott Solutions Suite:</vt:lpstr>
      <vt:lpstr>Accessing Lippincott from Oracle:</vt:lpstr>
      <vt:lpstr>Lippincott Advisor:</vt:lpstr>
      <vt:lpstr>Lippincott Procedures:</vt:lpstr>
      <vt:lpstr>Lippincott Procedures Continued:</vt:lpstr>
      <vt:lpstr>Lippincott Learning Journals: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Headley, Jake *HS</dc:creator>
  <cp:lastModifiedBy>Martin, Victoria *HS (Tori - UVA CH)</cp:lastModifiedBy>
  <cp:revision>34</cp:revision>
  <dcterms:created xsi:type="dcterms:W3CDTF">2023-05-23T13:12:39Z</dcterms:created>
  <dcterms:modified xsi:type="dcterms:W3CDTF">2024-07-17T14:37:25Z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0x010100BAE5298273312844909C5831E07E6EBB</vt:lpwstr>
  </property>
  <property fmtid="{D5CDD505-2E9C-101B-9397-08002B2CF9AE}" pid="3" name="MediaServiceImageTags">
    <vt:lpwstr/>
  </property>
</Properties>
</file>